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23/04/1441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23/04/1441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23/04/1441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23/04/1441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dirty="0"/>
              <a:t>التخوف من الحوسبة في المكتبات</a:t>
            </a:r>
            <a:r>
              <a:rPr lang="en-US" b="1" dirty="0"/>
              <a:t>:</a:t>
            </a:r>
            <a:br>
              <a:rPr lang="en-US" b="1" dirty="0"/>
            </a:br>
            <a:endParaRPr lang="ar-JO" dirty="0"/>
          </a:p>
        </p:txBody>
      </p:sp>
      <p:sp>
        <p:nvSpPr>
          <p:cNvPr id="3" name="عنصر نائب للمحتوى 2"/>
          <p:cNvSpPr>
            <a:spLocks noGrp="1"/>
          </p:cNvSpPr>
          <p:nvPr>
            <p:ph idx="1"/>
          </p:nvPr>
        </p:nvSpPr>
        <p:spPr/>
        <p:txBody>
          <a:bodyPr>
            <a:normAutofit fontScale="85000" lnSpcReduction="20000"/>
          </a:bodyPr>
          <a:lstStyle/>
          <a:p>
            <a:r>
              <a:rPr lang="ar-SA" b="1" dirty="0" smtClean="0"/>
              <a:t>واجهت </a:t>
            </a:r>
            <a:r>
              <a:rPr lang="ar-SA" b="1" dirty="0"/>
              <a:t>الحوسبة في المكتبات الكثير من الرفض من قبل العديد من العاملين فيها ويحدث في بعض الأحيان أن يكون التخوف مصدره التقنيات نفسها وتأثيراتها المحتلمة، كالخوف مثلا من التخلي عن الكتب لصالح أشكال أخرى. وعموماً يمكن أن نحدد أسباب هذه المخاوف بالآتي</a:t>
            </a:r>
            <a:r>
              <a:rPr lang="en-US" b="1" dirty="0"/>
              <a:t>:</a:t>
            </a:r>
            <a:br>
              <a:rPr lang="en-US" b="1" dirty="0"/>
            </a:br>
            <a:r>
              <a:rPr lang="en-US" b="1" dirty="0"/>
              <a:t>1- </a:t>
            </a:r>
            <a:r>
              <a:rPr lang="ar-SA" b="1" dirty="0"/>
              <a:t>التقنيات نفسها</a:t>
            </a:r>
            <a:r>
              <a:rPr lang="en-US" b="1" dirty="0"/>
              <a:t/>
            </a:r>
            <a:br>
              <a:rPr lang="en-US" b="1" dirty="0"/>
            </a:br>
            <a:r>
              <a:rPr lang="en-US" b="1" dirty="0"/>
              <a:t>2- </a:t>
            </a:r>
            <a:r>
              <a:rPr lang="ar-SA" b="1" dirty="0"/>
              <a:t>تكلفة الخطأ</a:t>
            </a:r>
            <a:r>
              <a:rPr lang="en-US" b="1" dirty="0"/>
              <a:t/>
            </a:r>
            <a:br>
              <a:rPr lang="en-US" b="1" dirty="0"/>
            </a:br>
            <a:r>
              <a:rPr lang="en-US" b="1" dirty="0"/>
              <a:t>3- </a:t>
            </a:r>
            <a:r>
              <a:rPr lang="ar-SA" b="1" dirty="0"/>
              <a:t>القدرة على التعلم</a:t>
            </a:r>
            <a:r>
              <a:rPr lang="en-US" b="1" dirty="0"/>
              <a:t/>
            </a:r>
            <a:br>
              <a:rPr lang="en-US" b="1" dirty="0"/>
            </a:br>
            <a:r>
              <a:rPr lang="en-US" b="1" dirty="0"/>
              <a:t>4- </a:t>
            </a:r>
            <a:r>
              <a:rPr lang="ar-SA" b="1" dirty="0"/>
              <a:t>الأمن الوظيفي</a:t>
            </a:r>
            <a:r>
              <a:rPr lang="en-US" b="1" dirty="0"/>
              <a:t/>
            </a:r>
            <a:br>
              <a:rPr lang="en-US" b="1" dirty="0"/>
            </a:br>
            <a:r>
              <a:rPr lang="en-US" b="1" dirty="0"/>
              <a:t>5- </a:t>
            </a:r>
            <a:r>
              <a:rPr lang="ar-SA" b="1" dirty="0"/>
              <a:t>الحد من الترابط الاجتماعي</a:t>
            </a:r>
            <a:r>
              <a:rPr lang="en-US" b="1" dirty="0"/>
              <a:t/>
            </a:r>
            <a:br>
              <a:rPr lang="en-US" b="1" dirty="0"/>
            </a:br>
            <a:r>
              <a:rPr lang="en-US" b="1" dirty="0"/>
              <a:t>6- </a:t>
            </a:r>
            <a:r>
              <a:rPr lang="ar-SA" b="1" dirty="0"/>
              <a:t>ظاهرة الأخ الأكبر</a:t>
            </a:r>
            <a:r>
              <a:rPr lang="en-US" b="1" dirty="0"/>
              <a:t/>
            </a:r>
            <a:br>
              <a:rPr lang="en-US" b="1" dirty="0"/>
            </a:br>
            <a:r>
              <a:rPr lang="en-US" b="1" dirty="0"/>
              <a:t>7- </a:t>
            </a:r>
            <a:r>
              <a:rPr lang="ar-SA" b="1" dirty="0"/>
              <a:t>التأثيرات الصحية</a:t>
            </a:r>
            <a:r>
              <a:rPr lang="en-US" b="1" dirty="0"/>
              <a:t/>
            </a:r>
            <a:br>
              <a:rPr lang="en-US" b="1" dirty="0"/>
            </a:br>
            <a:endParaRPr lang="ar-JO" dirty="0"/>
          </a:p>
        </p:txBody>
      </p:sp>
    </p:spTree>
    <p:extLst>
      <p:ext uri="{BB962C8B-B14F-4D97-AF65-F5344CB8AC3E}">
        <p14:creationId xmlns:p14="http://schemas.microsoft.com/office/powerpoint/2010/main" val="2868749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70000" lnSpcReduction="20000"/>
          </a:bodyPr>
          <a:lstStyle/>
          <a:p>
            <a:r>
              <a:rPr lang="ar-SA" b="1" dirty="0"/>
              <a:t>أما مصدر التخوف الآخر فهو ارتكاب خطأ يمكن أن يتسبب في تعطل الجهاز، أو محو الملفات، أو يبدو باهظ التكلفة على أي نحو آخر بالنسبة للمؤسسة. ويمكن لكبار السن من العاملين على وجه الخصوص أن ينتابهم الخوف من عدم القدرة على تعلم كيفية استخدام النظام الجديد. ويمكن أن يكون هناك فعلا ما يبرر ذلك لأن المؤسسات نادراً من تتوافر لها الموارد الكافية لتدريب جميع العاملين بشكل مناسب، وخصوصاً في المواقف التي تمر فيها النظم بفترات التغير السريع</a:t>
            </a:r>
            <a:r>
              <a:rPr lang="en-US" b="1" dirty="0"/>
              <a:t>.</a:t>
            </a:r>
            <a:br>
              <a:rPr lang="en-US" b="1" dirty="0"/>
            </a:br>
            <a:r>
              <a:rPr lang="ar-SA" b="1" dirty="0"/>
              <a:t>وهناك من العاملين من يساورهم الخوف من تعرض وظائفهم للتهديد، على الرغم من أن الأتمتة في المكتبات، كما تبين لنا من المناقشات، قد أدت إلى إعادة توزيع العاملين وتغيير المسئوليات، لا إلى الحد من أعداد العاملين فعلاً. وهناك تخوف آخر يتصل بذلك ، سبق أن تعرضنا له، وهو الخوف من تراجع المقومات المهنية وفقدان المهارات التقليدية (كالخوف مثلا من تراجع أهمية المهارات المتصلة بالمطبوعات نتيجة لتزايد اعتماد الخدمات المرجعية على استخدام المصادر الإلكترونية</a:t>
            </a:r>
            <a:r>
              <a:rPr lang="en-US" b="1" dirty="0"/>
              <a:t>).</a:t>
            </a:r>
            <a:br>
              <a:rPr lang="en-US" b="1" dirty="0"/>
            </a:br>
            <a:r>
              <a:rPr lang="ar-SA" b="1" dirty="0"/>
              <a:t>وتتصل المخاوف الأخرى بتضاؤل فرص العلاقات الاجتماعية، فإذا ما كان المرء مرتبطا بأحد المنافذ معظم أوقات النهار، فإن فرصة في الاتصال بغيره من العاملين أو بجمهور المستفيدين تتضاءل</a:t>
            </a:r>
            <a:r>
              <a:rPr lang="en-US" b="1" dirty="0"/>
              <a:t>.</a:t>
            </a:r>
            <a:br>
              <a:rPr lang="en-US" b="1" dirty="0"/>
            </a:br>
            <a:endParaRPr lang="ar-JO" dirty="0"/>
          </a:p>
        </p:txBody>
      </p:sp>
    </p:spTree>
    <p:extLst>
      <p:ext uri="{BB962C8B-B14F-4D97-AF65-F5344CB8AC3E}">
        <p14:creationId xmlns:p14="http://schemas.microsoft.com/office/powerpoint/2010/main" val="1267331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70000" lnSpcReduction="20000"/>
          </a:bodyPr>
          <a:lstStyle/>
          <a:p>
            <a:r>
              <a:rPr lang="ar-SA" b="1" dirty="0" smtClean="0"/>
              <a:t>وأخيراً</a:t>
            </a:r>
            <a:r>
              <a:rPr lang="ar-SA" b="1" dirty="0"/>
              <a:t>، يمكن أن يكون هناك تخوف من احتمال التعرض لمخاطر صحية. وبينما يمكن للحالات المتطرفة أن تعبر عن الشط المرضي (البارانويا</a:t>
            </a:r>
            <a:r>
              <a:rPr lang="en-US" b="1" dirty="0"/>
              <a:t> Paranoia) </a:t>
            </a:r>
            <a:r>
              <a:rPr lang="ar-SA" b="1" dirty="0"/>
              <a:t>البسيط، فإن هناك ما يمكن أن يبرر الهموم المتصلة بالتأثيرات الأقل خطورة، كآلام الظهر وإجهاد البصر</a:t>
            </a:r>
            <a:r>
              <a:rPr lang="en-US" b="1" dirty="0"/>
              <a:t>.</a:t>
            </a:r>
            <a:br>
              <a:rPr lang="en-US" b="1" dirty="0"/>
            </a:br>
            <a:r>
              <a:rPr lang="ar-SA" b="1" dirty="0"/>
              <a:t>ومن الممكن التعامل مع معظم المخاوف على أفضل نحو بدعم مقومات ارتباط العاملين بالتقنيات عن طريق الشرح المصحوب بالأمثلة والتجارب الحية، وورش العمل، وتنظيم الزيارات للمؤسسات التي تستخدم فعلا التقنيات</a:t>
            </a:r>
            <a:r>
              <a:rPr lang="en-US" b="1" dirty="0"/>
              <a:t>.</a:t>
            </a:r>
            <a:br>
              <a:rPr lang="en-US" b="1" dirty="0"/>
            </a:br>
            <a:r>
              <a:rPr lang="ar-SA" b="1" dirty="0"/>
              <a:t>ويمكن لمقاومة التقنيات أن تتخذ أشكالاً مختلفـة ( انظر على سبيل المثال</a:t>
            </a:r>
            <a:r>
              <a:rPr lang="en-US" b="1" dirty="0"/>
              <a:t> Fine 1986) </a:t>
            </a:r>
            <a:r>
              <a:rPr lang="ar-SA" b="1" dirty="0"/>
              <a:t>، تشمل انخفاض مستوى أداء العمل كماً ونوعاً، وعدم الرغبة في التغير أن التعلم، والتغيب أو التأخر عن العمل، فضلاً عن بعض المشكلات السلوكية (اللامبالاة، أو السأم، أو السلبية، أو الانسحاب، وربما أيضاً العدوانية). أما في الحالات المتطرفة فإنه يمكن أن تنشأ بعض المشكلات الفيزيولوجية كالصداع، أو الغثيان، أو ارتفاع ضغط الدم</a:t>
            </a:r>
            <a:r>
              <a:rPr lang="en-US" b="1" dirty="0"/>
              <a:t>.</a:t>
            </a:r>
            <a:br>
              <a:rPr lang="en-US" b="1" dirty="0"/>
            </a:br>
            <a:endParaRPr lang="ar-JO" dirty="0"/>
          </a:p>
        </p:txBody>
      </p:sp>
    </p:spTree>
    <p:extLst>
      <p:ext uri="{BB962C8B-B14F-4D97-AF65-F5344CB8AC3E}">
        <p14:creationId xmlns:p14="http://schemas.microsoft.com/office/powerpoint/2010/main" val="3108394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85000" lnSpcReduction="20000"/>
          </a:bodyPr>
          <a:lstStyle/>
          <a:p>
            <a:r>
              <a:rPr lang="ar-SA" b="1" dirty="0"/>
              <a:t>وبنية الحد من مشكلة الرفض والمقاومة، وتأمين بيئة مناسبة تؤمن إزالة مخاوف العاملين ينبغي في المقام الأول وبأقصى درجات الوضوح، أن يكون النظام الذي يقع عليه الاختيار فعالاً في إنجاز ما ينبغي أن ينجزه. وينبغي ثانيا أن يتم التخطيط للتحول إلى النظام الجديد على نحو مناسب، وأن يتم تدريب العاملين تدريباً جيداً. وينبغي أن تكون الإدارة ملتزمة بقوة تجاه النظام، وقادرة على إيصال قوة هذا الالتزام إلى جميع المرتبطين بالمؤسسة. وأخيراً، ينبغي أن تبذل الإدارة قصارى جهدها للحد من الصراع بين الأفراد أو الأقسام، فيما يتصل على سبيل المثال بتعديل المسئوليات والاختصاصات والبناء التنظيمي، وكذلك الحد قدر الإمكان من مظاهر تأثير المقاومة من جانب أولئك الذين يعارضون التغيير</a:t>
            </a:r>
            <a:r>
              <a:rPr lang="en-US" b="1"/>
              <a:t>.</a:t>
            </a:r>
            <a:br>
              <a:rPr lang="en-US" b="1"/>
            </a:br>
            <a:endParaRPr lang="ar-JO"/>
          </a:p>
        </p:txBody>
      </p:sp>
    </p:spTree>
    <p:extLst>
      <p:ext uri="{BB962C8B-B14F-4D97-AF65-F5344CB8AC3E}">
        <p14:creationId xmlns:p14="http://schemas.microsoft.com/office/powerpoint/2010/main" val="2701408471"/>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298</Words>
  <Application>Microsoft Office PowerPoint</Application>
  <PresentationFormat>عرض على الشاشة (3:4)‏</PresentationFormat>
  <Paragraphs>5</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سمة Office</vt:lpstr>
      <vt:lpstr>التخوف من الحوسبة في المكتبات: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التخوف من الحوسبة في المكتبات: </dc:title>
  <dc:creator>gega</dc:creator>
  <cp:lastModifiedBy>gega</cp:lastModifiedBy>
  <cp:revision>1</cp:revision>
  <dcterms:created xsi:type="dcterms:W3CDTF">2019-12-20T08:17:48Z</dcterms:created>
  <dcterms:modified xsi:type="dcterms:W3CDTF">2019-12-20T08:29:54Z</dcterms:modified>
</cp:coreProperties>
</file>